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89" r:id="rId2"/>
    <p:sldId id="273" r:id="rId3"/>
    <p:sldId id="261" r:id="rId4"/>
    <p:sldId id="304" r:id="rId5"/>
    <p:sldId id="269" r:id="rId6"/>
    <p:sldId id="295" r:id="rId7"/>
    <p:sldId id="300" r:id="rId8"/>
    <p:sldId id="296" r:id="rId9"/>
    <p:sldId id="301" r:id="rId10"/>
    <p:sldId id="297" r:id="rId11"/>
    <p:sldId id="270" r:id="rId12"/>
    <p:sldId id="302" r:id="rId13"/>
    <p:sldId id="257" r:id="rId14"/>
    <p:sldId id="306" r:id="rId15"/>
    <p:sldId id="305" r:id="rId16"/>
    <p:sldId id="294" r:id="rId17"/>
    <p:sldId id="259" r:id="rId18"/>
    <p:sldId id="31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55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5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1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810AF-6D52-9A47-BE96-EE56B20DB61B}" type="datetimeFigureOut">
              <a:rPr lang="en-US" smtClean="0"/>
              <a:t>22/02/2016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675E2-FD63-1C41-A627-24D1C498E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57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675E2-FD63-1C41-A627-24D1C498E5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35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675E2-FD63-1C41-A627-24D1C498E5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20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675E2-FD63-1C41-A627-24D1C498E5A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85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675E2-FD63-1C41-A627-24D1C498E5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67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675E2-FD63-1C41-A627-24D1C498E5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75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675E2-FD63-1C41-A627-24D1C498E5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99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675E2-FD63-1C41-A627-24D1C498E5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60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675E2-FD63-1C41-A627-24D1C498E5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04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675E2-FD63-1C41-A627-24D1C498E5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83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675E2-FD63-1C41-A627-24D1C498E5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6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675E2-FD63-1C41-A627-24D1C498E5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34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FB741B-3517-4347-95E6-7A1365897821}" type="datetimeFigureOut">
              <a:rPr lang="en-US" smtClean="0"/>
              <a:t>22/02/2016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27A585-F558-5D41-BB7D-EA865B43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84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FB741B-3517-4347-95E6-7A1365897821}" type="datetimeFigureOut">
              <a:rPr lang="en-US" smtClean="0"/>
              <a:t>22/02/2016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27A585-F558-5D41-BB7D-EA865B43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96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FB741B-3517-4347-95E6-7A1365897821}" type="datetimeFigureOut">
              <a:rPr lang="en-US" smtClean="0"/>
              <a:t>22/02/2016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27A585-F558-5D41-BB7D-EA865B43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59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xfrm>
            <a:off x="6583680" y="6377941"/>
            <a:ext cx="2103120" cy="34925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82751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FB741B-3517-4347-95E6-7A1365897821}" type="datetimeFigureOut">
              <a:rPr lang="en-US" smtClean="0"/>
              <a:t>22/02/2016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27A585-F558-5D41-BB7D-EA865B43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48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FB741B-3517-4347-95E6-7A1365897821}" type="datetimeFigureOut">
              <a:rPr lang="en-US" smtClean="0"/>
              <a:t>22/02/2016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27A585-F558-5D41-BB7D-EA865B43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3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FB741B-3517-4347-95E6-7A1365897821}" type="datetimeFigureOut">
              <a:rPr lang="en-US" smtClean="0"/>
              <a:t>22/02/2016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27A585-F558-5D41-BB7D-EA865B43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86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FB741B-3517-4347-95E6-7A1365897821}" type="datetimeFigureOut">
              <a:rPr lang="en-US" smtClean="0"/>
              <a:t>22/02/2016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27A585-F558-5D41-BB7D-EA865B43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92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FB741B-3517-4347-95E6-7A1365897821}" type="datetimeFigureOut">
              <a:rPr lang="en-US" smtClean="0"/>
              <a:t>22/02/2016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27A585-F558-5D41-BB7D-EA865B43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8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FB741B-3517-4347-95E6-7A1365897821}" type="datetimeFigureOut">
              <a:rPr lang="en-US" smtClean="0"/>
              <a:t>22/02/2016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27A585-F558-5D41-BB7D-EA865B43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21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FB741B-3517-4347-95E6-7A1365897821}" type="datetimeFigureOut">
              <a:rPr lang="en-US" smtClean="0"/>
              <a:t>22/02/2016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27A585-F558-5D41-BB7D-EA865B43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14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FB741B-3517-4347-95E6-7A1365897821}" type="datetimeFigureOut">
              <a:rPr lang="en-US" smtClean="0"/>
              <a:t>22/02/2016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27A585-F558-5D41-BB7D-EA865B43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62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mplate_MIIW-01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6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16090" t="13647" r="14116" b="20881"/>
          <a:stretch/>
        </p:blipFill>
        <p:spPr>
          <a:xfrm>
            <a:off x="1" y="580690"/>
            <a:ext cx="9144000" cy="58040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5332" y="660009"/>
            <a:ext cx="8624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gency FB" panose="020B0503020202020204" pitchFamily="34" charset="0"/>
              </a:rPr>
              <a:t>MAKE IN INDIA WEEK 2016</a:t>
            </a:r>
          </a:p>
        </p:txBody>
      </p:sp>
    </p:spTree>
    <p:extLst>
      <p:ext uri="{BB962C8B-B14F-4D97-AF65-F5344CB8AC3E}">
        <p14:creationId xmlns:p14="http://schemas.microsoft.com/office/powerpoint/2010/main" val="288965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34461" y="1108753"/>
            <a:ext cx="8600049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sz="2000" kern="0" spc="70" dirty="0" smtClean="0">
                <a:latin typeface="Arial"/>
                <a:cs typeface="Arial"/>
              </a:rPr>
              <a:t>KEY </a:t>
            </a:r>
            <a:r>
              <a:rPr lang="en-US" sz="2000" kern="0" spc="70" dirty="0">
                <a:latin typeface="Arial"/>
                <a:cs typeface="Arial"/>
              </a:rPr>
              <a:t>DEALS DURING THE WEEK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kern="0" spc="70" dirty="0" smtClean="0">
                <a:latin typeface="Arial"/>
                <a:cs typeface="Arial"/>
              </a:rPr>
              <a:t>Government </a:t>
            </a:r>
            <a:r>
              <a:rPr lang="en-US" sz="2000" kern="0" spc="70" dirty="0">
                <a:latin typeface="Arial"/>
                <a:cs typeface="Arial"/>
              </a:rPr>
              <a:t>of </a:t>
            </a:r>
            <a:r>
              <a:rPr lang="en-US" sz="2000" b="1" kern="0" spc="70" dirty="0">
                <a:latin typeface="Arial"/>
                <a:cs typeface="Arial"/>
              </a:rPr>
              <a:t>Jharkhand and Vedanta Ltd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kern="0" spc="70" dirty="0" smtClean="0">
                <a:latin typeface="Arial"/>
                <a:cs typeface="Arial"/>
              </a:rPr>
              <a:t>Government </a:t>
            </a:r>
            <a:r>
              <a:rPr lang="en-US" sz="2000" kern="0" spc="70" dirty="0">
                <a:latin typeface="Arial"/>
                <a:cs typeface="Arial"/>
              </a:rPr>
              <a:t>of </a:t>
            </a:r>
            <a:r>
              <a:rPr lang="en-US" sz="2000" b="1" kern="0" spc="70" dirty="0">
                <a:latin typeface="Arial"/>
                <a:cs typeface="Arial"/>
              </a:rPr>
              <a:t>Jharkhand and Adani group </a:t>
            </a:r>
            <a:r>
              <a:rPr lang="en-US" sz="2000" kern="0" spc="70" dirty="0">
                <a:latin typeface="Arial"/>
                <a:cs typeface="Arial"/>
              </a:rPr>
              <a:t>to set up a thermal power plant with a total capacity of 1,600 MW to be supplied to Bangladesh Grid 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kern="0" spc="70" dirty="0">
                <a:latin typeface="Arial"/>
                <a:cs typeface="Arial"/>
              </a:rPr>
              <a:t>Agreement between Government of Jharkhand and Adani Group to set up a Coal based </a:t>
            </a:r>
            <a:r>
              <a:rPr lang="en-US" sz="2000" b="1" kern="0" spc="70" dirty="0">
                <a:latin typeface="Arial"/>
                <a:cs typeface="Arial"/>
              </a:rPr>
              <a:t>Methane fertilizer plant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kern="0" spc="70" dirty="0" smtClean="0">
                <a:latin typeface="Arial"/>
                <a:cs typeface="Arial"/>
              </a:rPr>
              <a:t>Uber </a:t>
            </a:r>
            <a:r>
              <a:rPr lang="en-US" sz="2000" b="1" kern="0" spc="70" dirty="0">
                <a:latin typeface="Arial"/>
                <a:cs typeface="Arial"/>
              </a:rPr>
              <a:t>and Skill Development </a:t>
            </a:r>
            <a:r>
              <a:rPr lang="en-US" sz="2000" kern="0" spc="70" dirty="0">
                <a:latin typeface="Arial"/>
                <a:cs typeface="Arial"/>
              </a:rPr>
              <a:t>and Entrepreneurship Department (SDED) of the Maharashtra government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kern="0" spc="70" dirty="0">
                <a:latin typeface="Arial"/>
                <a:cs typeface="Arial"/>
              </a:rPr>
              <a:t>Solar Industries and Government of Maharashtra </a:t>
            </a:r>
            <a:r>
              <a:rPr lang="en-US" sz="2000" kern="0" spc="70" dirty="0">
                <a:latin typeface="Arial"/>
                <a:cs typeface="Arial"/>
              </a:rPr>
              <a:t>to set up a Nagpur plant for manufacturing of ammunition for armed forces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000" kern="0" spc="7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251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950338"/>
            <a:ext cx="8001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kern="0" spc="70" dirty="0">
                <a:latin typeface="Arial"/>
                <a:cs typeface="Arial"/>
              </a:rPr>
              <a:t>POLICY / INVESTMENT PLANS ANNOUCEMENTS 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7842842"/>
              </p:ext>
            </p:extLst>
          </p:nvPr>
        </p:nvGraphicFramePr>
        <p:xfrm>
          <a:off x="279400" y="1576954"/>
          <a:ext cx="8512908" cy="3955098"/>
        </p:xfrm>
        <a:graphic>
          <a:graphicData uri="http://schemas.openxmlformats.org/drawingml/2006/table">
            <a:tbl>
              <a:tblPr firstRow="1" firstCol="1" bandRow="1"/>
              <a:tblGrid>
                <a:gridCol w="8512908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SPECIFIC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492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Electronics Development Fund (EDF) worth ~USD 350 million (INR 2,200 crore) launched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492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Goods Policy 2016 introduced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492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Investment Opportunities in Infrastructure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Industries in India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492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Investment Opportunities in Food Processing</a:t>
                      </a:r>
                    </a:p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492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Ease of Doing business measures for Food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Processing and MSME sectors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492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E-toll initiative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highways in India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046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75719946"/>
              </p:ext>
            </p:extLst>
          </p:nvPr>
        </p:nvGraphicFramePr>
        <p:xfrm>
          <a:off x="228600" y="1462234"/>
          <a:ext cx="8512908" cy="3642572"/>
        </p:xfrm>
        <a:graphic>
          <a:graphicData uri="http://schemas.openxmlformats.org/drawingml/2006/table">
            <a:tbl>
              <a:tblPr firstRow="1" firstCol="1" bandRow="1"/>
              <a:tblGrid>
                <a:gridCol w="1797148"/>
                <a:gridCol w="6715760"/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 SPECIFIC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492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Maharashtra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Maharashtra Retail Policy</a:t>
                      </a:r>
                    </a:p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 Window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Policy</a:t>
                      </a:r>
                    </a:p>
                    <a:p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Maharashtra Maritime Industrial Policy</a:t>
                      </a:r>
                    </a:p>
                    <a:p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Electronics Policy with FAB manufacturing</a:t>
                      </a:r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 Package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SC/ST Entrepreneurs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492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Odisha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Odisha Industrial Development Plan 2025, and E-business Platform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492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Jharkhand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Jharkhand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Industrial Promotion Policy 2016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492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Karnataka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schemes of Industrial Policy and Startup Policy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28600" y="865542"/>
            <a:ext cx="8001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kern="0" spc="70" dirty="0">
                <a:latin typeface="Arial"/>
                <a:cs typeface="Arial"/>
              </a:rPr>
              <a:t>POLICY / INVESTMENT PLANS ANNOUCEMENTS </a:t>
            </a:r>
          </a:p>
        </p:txBody>
      </p:sp>
    </p:spTree>
    <p:extLst>
      <p:ext uri="{BB962C8B-B14F-4D97-AF65-F5344CB8AC3E}">
        <p14:creationId xmlns:p14="http://schemas.microsoft.com/office/powerpoint/2010/main" val="232782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0777" y="846506"/>
            <a:ext cx="817566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1" kern="0" spc="70" dirty="0" smtClean="0">
                <a:latin typeface="Arial"/>
                <a:cs typeface="Arial"/>
              </a:rPr>
              <a:t>PROMOTION OF </a:t>
            </a:r>
            <a:r>
              <a:rPr lang="en-US" sz="2000" b="1" kern="0" spc="70" dirty="0" smtClean="0">
                <a:latin typeface="Arial"/>
                <a:cs typeface="Arial"/>
              </a:rPr>
              <a:t>YOUTH, STARTUPS, DESIGN &amp; INNOVATION</a:t>
            </a:r>
            <a:endParaRPr lang="en-US" sz="2000" b="1" kern="0" spc="70" dirty="0">
              <a:latin typeface="Arial"/>
              <a:cs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384354"/>
              </p:ext>
            </p:extLst>
          </p:nvPr>
        </p:nvGraphicFramePr>
        <p:xfrm>
          <a:off x="412747" y="1660107"/>
          <a:ext cx="8153695" cy="4581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318"/>
                <a:gridCol w="5978377"/>
              </a:tblGrid>
              <a:tr h="49303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PRIZE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</a:t>
                      </a:r>
                      <a:endParaRPr lang="en-US" sz="1800" b="1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Spot prize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2 crore by Qualcomm for Startups in India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711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Hackathon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platform for</a:t>
                      </a:r>
                      <a:r>
                        <a:rPr lang="en-US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innovators, programmers and engineers. Awarded  teams from top engineering institutions in  India</a:t>
                      </a:r>
                      <a:endParaRPr lang="en-US" sz="18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404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</a:t>
                      </a:r>
                      <a:r>
                        <a:rPr lang="en-US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India for the World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Showcased stories of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oung entrepreneurs who have designed,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innovated and built in India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404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Empowering through Design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Promoted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India as a center for global design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404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Champions</a:t>
                      </a:r>
                      <a:r>
                        <a:rPr lang="en-US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Societal Manufacturing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Showcased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futuristic initiatives for manufacturing in India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404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India Awards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Awards to top 3 Manufacturers in India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64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382478" y="1767643"/>
          <a:ext cx="8344272" cy="3200400"/>
        </p:xfrm>
        <a:graphic>
          <a:graphicData uri="http://schemas.openxmlformats.org/drawingml/2006/table">
            <a:tbl>
              <a:tblPr firstRow="1" firstCol="1" bandRow="1"/>
              <a:tblGrid>
                <a:gridCol w="5156051"/>
                <a:gridCol w="3188221"/>
              </a:tblGrid>
              <a:tr h="525471">
                <a:tc>
                  <a:txBody>
                    <a:bodyPr/>
                    <a:lstStyle/>
                    <a:p>
                      <a:pPr algn="l"/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Number of halls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5471">
                <a:tc>
                  <a:txBody>
                    <a:bodyPr/>
                    <a:lstStyle/>
                    <a:p>
                      <a:pPr algn="l"/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Number of exhibited sectors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67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Number of exhibitors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215</a:t>
                      </a:r>
                      <a:endParaRPr lang="en-GB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67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Number of state and UT pavilions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n-GB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6776">
                <a:tc>
                  <a:txBody>
                    <a:bodyPr/>
                    <a:lstStyle/>
                    <a:p>
                      <a:pPr algn="l"/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Number of country pavilions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GB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93122" y="987752"/>
            <a:ext cx="80518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kern="0" spc="70" dirty="0" smtClean="0">
                <a:latin typeface="Arial"/>
                <a:cs typeface="Arial"/>
              </a:rPr>
              <a:t>Make in India Centre</a:t>
            </a:r>
            <a:endParaRPr lang="en-US" sz="2800" b="1" kern="0" spc="7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926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382478" y="1513643"/>
          <a:ext cx="8344272" cy="4145280"/>
        </p:xfrm>
        <a:graphic>
          <a:graphicData uri="http://schemas.openxmlformats.org/drawingml/2006/table">
            <a:tbl>
              <a:tblPr firstRow="1" firstCol="1" bandRow="1"/>
              <a:tblGrid>
                <a:gridCol w="5385276"/>
                <a:gridCol w="2958996"/>
              </a:tblGrid>
              <a:tr h="4660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 gross area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2,30,000 sq. 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5471">
                <a:tc>
                  <a:txBody>
                    <a:bodyPr/>
                    <a:lstStyle/>
                    <a:p>
                      <a:pPr algn="l"/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 Exhibition Area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5,00,000 sq. </a:t>
                      </a:r>
                      <a:r>
                        <a:rPr lang="en-GB" sz="3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  <a:endParaRPr lang="en-GB" sz="3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5471">
                <a:tc>
                  <a:txBody>
                    <a:bodyPr/>
                    <a:lstStyle/>
                    <a:p>
                      <a:pPr algn="l"/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 Façade Area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3,50,000</a:t>
                      </a:r>
                      <a:r>
                        <a:rPr lang="en-GB" sz="3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sq. </a:t>
                      </a:r>
                      <a:r>
                        <a:rPr lang="en-GB" sz="36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  <a:endParaRPr lang="en-GB" sz="3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6776">
                <a:tc>
                  <a:txBody>
                    <a:bodyPr/>
                    <a:lstStyle/>
                    <a:p>
                      <a:pPr algn="l"/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Open Areas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1,00,000 sq. </a:t>
                      </a:r>
                      <a:r>
                        <a:rPr lang="en-GB" sz="3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  <a:endParaRPr lang="en-GB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67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Road infrastructure with paver</a:t>
                      </a:r>
                      <a:r>
                        <a:rPr lang="en-GB" sz="2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blocks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2,00,000 sq. </a:t>
                      </a:r>
                      <a:r>
                        <a:rPr lang="en-GB" sz="3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  <a:endParaRPr lang="en-GB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67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Skilled Manpower Involved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5,500</a:t>
                      </a:r>
                      <a:endParaRPr lang="en-GB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93122" y="987752"/>
            <a:ext cx="80518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kern="0" spc="70" dirty="0" smtClean="0">
                <a:latin typeface="Arial"/>
                <a:cs typeface="Arial"/>
              </a:rPr>
              <a:t>Make in India Centre</a:t>
            </a:r>
            <a:endParaRPr lang="en-US" sz="2800" b="1" kern="0" spc="7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605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268" y="1607741"/>
            <a:ext cx="7973889" cy="3267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SME Focused program to attract German SMEs to India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Mittelstand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(German) companies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enrolled for the programme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Several MIIM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companies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major steps for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making investments in India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Two workshops conducted successfully in presence of more than 45 companies</a:t>
            </a:r>
          </a:p>
          <a:p>
            <a:pPr marL="285750" marR="0" lvl="0" indent="-285750" algn="just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More than 50 meetings conducted with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Mittelstand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47846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/>
                <a:cs typeface="Arial"/>
              </a:rPr>
              <a:t>MAKE IN INDIA MITTELSTAND (MIIM)</a:t>
            </a:r>
            <a:endParaRPr lang="en-GB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239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7777" y="846506"/>
            <a:ext cx="60350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Make in India Week - Way Forward</a:t>
            </a:r>
            <a:endParaRPr lang="en-US" sz="2650" b="1" kern="0" spc="7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1650" y="1420813"/>
            <a:ext cx="8243888" cy="4611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Striving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provide investment enabling environment to Foreign and Domestic investors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Promoting quality jobs through development of innovation and design ecosystem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Forging partnerships for manufacturing sector development for enabling “Champions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States for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Enabling environment for Startups  and SMEs to scale up their operations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Active cooperation with States for promoting manufacturing  across all States in India and remotest part of the country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Promoting Industry and Academia linkages for joint research and product development to drive frugal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</a:p>
        </p:txBody>
      </p:sp>
    </p:spTree>
    <p:extLst>
      <p:ext uri="{BB962C8B-B14F-4D97-AF65-F5344CB8AC3E}">
        <p14:creationId xmlns:p14="http://schemas.microsoft.com/office/powerpoint/2010/main" val="186132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-1" y="0"/>
            <a:ext cx="9143999" cy="6858000"/>
          </a:xfrm>
          <a:prstGeom prst="rect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 sz="2250"/>
          </a:p>
        </p:txBody>
      </p:sp>
      <p:sp>
        <p:nvSpPr>
          <p:cNvPr id="44" name="Shape 44"/>
          <p:cNvSpPr/>
          <p:nvPr/>
        </p:nvSpPr>
        <p:spPr>
          <a:xfrm>
            <a:off x="1" y="1428751"/>
            <a:ext cx="9143996" cy="437665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  <a:endParaRPr sz="2250"/>
          </a:p>
        </p:txBody>
      </p:sp>
    </p:spTree>
    <p:extLst>
      <p:ext uri="{BB962C8B-B14F-4D97-AF65-F5344CB8AC3E}">
        <p14:creationId xmlns:p14="http://schemas.microsoft.com/office/powerpoint/2010/main" val="10681876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" y="909638"/>
            <a:ext cx="8229600" cy="1143000"/>
          </a:xfrm>
        </p:spPr>
        <p:txBody>
          <a:bodyPr/>
          <a:lstStyle/>
          <a:p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The biggest showcase of </a:t>
            </a:r>
            <a:b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India’s manufacturing prowess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2108201"/>
            <a:ext cx="8229600" cy="3616960"/>
          </a:xfrm>
        </p:spPr>
        <p:txBody>
          <a:bodyPr/>
          <a:lstStyle/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Created avenues for showcasing, connecting and collaborating for manufacturing in India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Promoted Investment enabling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 and healthy competitive spirit amongst States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Encouraged Design, Innovation, Youth and Startups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platform where global CEOs, think tanks, policy makers, Diplomats and Political leaders converged </a:t>
            </a:r>
          </a:p>
        </p:txBody>
      </p:sp>
    </p:spTree>
    <p:extLst>
      <p:ext uri="{BB962C8B-B14F-4D97-AF65-F5344CB8AC3E}">
        <p14:creationId xmlns:p14="http://schemas.microsoft.com/office/powerpoint/2010/main" val="359943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415009" y="3247139"/>
            <a:ext cx="25859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800" b="1" dirty="0" smtClean="0">
                <a:latin typeface="Arial"/>
                <a:cs typeface="Arial"/>
              </a:rPr>
              <a:t>8,90,000</a:t>
            </a:r>
            <a:endParaRPr lang="en-US" sz="4800" b="1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0862" y="1108753"/>
            <a:ext cx="8514471" cy="5001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650" b="1" kern="0" spc="70" dirty="0">
                <a:latin typeface="Arial"/>
                <a:cs typeface="Arial"/>
              </a:rPr>
              <a:t>Make in India </a:t>
            </a:r>
            <a:r>
              <a:rPr lang="en-US" sz="2650" b="1" kern="0" spc="70" dirty="0" smtClean="0">
                <a:latin typeface="Arial"/>
                <a:cs typeface="Arial"/>
              </a:rPr>
              <a:t>Week </a:t>
            </a:r>
            <a:r>
              <a:rPr lang="en-US" sz="2650" b="1" kern="0" spc="70" dirty="0">
                <a:latin typeface="Arial"/>
                <a:cs typeface="Arial"/>
              </a:rPr>
              <a:t>at an all-time high!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01346" y="2705835"/>
            <a:ext cx="2969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Crore Investment committed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0941" y="4080237"/>
            <a:ext cx="12137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800" b="1" dirty="0" smtClean="0">
                <a:latin typeface="Arial"/>
                <a:cs typeface="Arial"/>
              </a:rPr>
              <a:t>102</a:t>
            </a:r>
            <a:endParaRPr lang="en-US" sz="4800" b="1" dirty="0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77347" y="4370858"/>
            <a:ext cx="269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Countries represented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0941" y="4993513"/>
            <a:ext cx="12137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800" b="1" dirty="0" smtClean="0">
                <a:latin typeface="Arial"/>
                <a:cs typeface="Arial"/>
              </a:rPr>
              <a:t>215</a:t>
            </a:r>
            <a:endParaRPr lang="en-US" sz="4800" b="1" dirty="0"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12631" y="5223838"/>
            <a:ext cx="269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Exhibitors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66379" y="1987646"/>
            <a:ext cx="25859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800" b="1" dirty="0" smtClean="0">
                <a:latin typeface="Arial"/>
                <a:cs typeface="Arial"/>
              </a:rPr>
              <a:t>1,05,000</a:t>
            </a:r>
            <a:endParaRPr lang="en-US" sz="4800" b="1" dirty="0"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69366" y="2764220"/>
            <a:ext cx="3055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Crore of Business Enquiries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73944" y="3134207"/>
            <a:ext cx="12137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800" b="1" dirty="0" smtClean="0">
                <a:latin typeface="Arial"/>
                <a:cs typeface="Arial"/>
              </a:rPr>
              <a:t>150</a:t>
            </a:r>
            <a:endParaRPr lang="en-US" sz="4800" b="1" dirty="0">
              <a:latin typeface="Arial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87153" y="3274331"/>
            <a:ext cx="269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Events under Make in India Week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73944" y="4066934"/>
            <a:ext cx="17283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800" b="1" dirty="0" smtClean="0">
                <a:latin typeface="Arial"/>
                <a:cs typeface="Arial"/>
              </a:rPr>
              <a:t>1,245</a:t>
            </a:r>
            <a:endParaRPr lang="en-US" sz="4800" b="1" dirty="0">
              <a:latin typeface="Arial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36658" y="4172569"/>
            <a:ext cx="269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Speakers – National and International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573944" y="4993513"/>
            <a:ext cx="17283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800" b="1" dirty="0" smtClean="0">
                <a:latin typeface="Arial"/>
                <a:cs typeface="Arial"/>
              </a:rPr>
              <a:t>8,245</a:t>
            </a:r>
            <a:endParaRPr lang="en-US" sz="4800" b="1" dirty="0">
              <a:latin typeface="Arial"/>
              <a:cs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42237" y="5096838"/>
            <a:ext cx="269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B2B,B2G and G2G </a:t>
            </a:r>
            <a:r>
              <a:rPr lang="en-US" dirty="0" smtClean="0"/>
              <a:t>meetings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485606" y="3134207"/>
            <a:ext cx="806572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5606" y="4066934"/>
            <a:ext cx="806572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85606" y="4993513"/>
            <a:ext cx="806572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373329" y="2370647"/>
            <a:ext cx="0" cy="3400134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189253" y="3530696"/>
            <a:ext cx="2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Visitors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00940" y="1985710"/>
            <a:ext cx="4097387" cy="830997"/>
            <a:chOff x="400940" y="1985710"/>
            <a:chExt cx="4097387" cy="830997"/>
          </a:xfrm>
        </p:grpSpPr>
        <p:sp>
          <p:nvSpPr>
            <p:cNvPr id="20" name="Rectangle 19"/>
            <p:cNvSpPr/>
            <p:nvPr/>
          </p:nvSpPr>
          <p:spPr>
            <a:xfrm>
              <a:off x="400940" y="1985710"/>
              <a:ext cx="409738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4800" b="1" dirty="0" smtClean="0">
                  <a:latin typeface="Arial"/>
                  <a:cs typeface="Arial"/>
                </a:rPr>
                <a:t>&gt;    15,20,000</a:t>
              </a:r>
              <a:endParaRPr lang="en-US" sz="4800" b="1" dirty="0">
                <a:latin typeface="Arial"/>
                <a:cs typeface="Arial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569" y="2137249"/>
              <a:ext cx="398777" cy="586601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897" y="2204735"/>
            <a:ext cx="334749" cy="49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7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336" y="740046"/>
            <a:ext cx="8229600" cy="694860"/>
          </a:xfrm>
        </p:spPr>
        <p:txBody>
          <a:bodyPr/>
          <a:lstStyle/>
          <a:p>
            <a:pPr algn="l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Participation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9739094"/>
              </p:ext>
            </p:extLst>
          </p:nvPr>
        </p:nvGraphicFramePr>
        <p:xfrm>
          <a:off x="529295" y="1549791"/>
          <a:ext cx="8277079" cy="4480560"/>
        </p:xfrm>
        <a:graphic>
          <a:graphicData uri="http://schemas.openxmlformats.org/drawingml/2006/table">
            <a:tbl>
              <a:tblPr firstRow="1" firstCol="1" bandRow="1"/>
              <a:tblGrid>
                <a:gridCol w="5560498"/>
                <a:gridCol w="2716581"/>
              </a:tblGrid>
              <a:tr h="45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PMs, Deputy PM and Foreign Ministers</a:t>
                      </a:r>
                      <a:endParaRPr lang="en-GB" sz="2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492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Government of India Ministers</a:t>
                      </a:r>
                      <a:endParaRPr lang="en-GB" sz="2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06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Chief Ministers and State Ministers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anose="05000000000000000000" pitchFamily="2" charset="2"/>
                        <a:buNone/>
                      </a:pPr>
                      <a:r>
                        <a:rPr lang="en-GB" sz="3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GB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06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CEOs and CXOs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1,000</a:t>
                      </a:r>
                      <a:endParaRPr lang="en-GB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068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Indian companies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 9,000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068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Foreign Companies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 2,000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068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Foreign Delegates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 4,000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66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1" y="973506"/>
            <a:ext cx="8001000" cy="9079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650" b="1" kern="0" spc="70" dirty="0">
                <a:latin typeface="Arial"/>
                <a:cs typeface="Arial"/>
              </a:rPr>
              <a:t>EVENTS (Seminars, Knowledge sharing sessions, </a:t>
            </a:r>
            <a:r>
              <a:rPr lang="en-US" sz="2650" b="1" kern="0" spc="70" dirty="0" smtClean="0">
                <a:latin typeface="Arial"/>
                <a:cs typeface="Arial"/>
              </a:rPr>
              <a:t>Other activities)</a:t>
            </a:r>
            <a:endParaRPr lang="en-US" sz="2650" b="1" kern="0" spc="70" dirty="0">
              <a:latin typeface="Arial"/>
              <a:cs typeface="Arial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64699537"/>
              </p:ext>
            </p:extLst>
          </p:nvPr>
        </p:nvGraphicFramePr>
        <p:xfrm>
          <a:off x="533400" y="2387600"/>
          <a:ext cx="8001000" cy="2926080"/>
        </p:xfrm>
        <a:graphic>
          <a:graphicData uri="http://schemas.openxmlformats.org/drawingml/2006/table">
            <a:tbl>
              <a:tblPr firstRow="1" firstCol="1" bandRow="1"/>
              <a:tblGrid>
                <a:gridCol w="6000750"/>
                <a:gridCol w="2000250"/>
              </a:tblGrid>
              <a:tr h="45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events under Make in India Week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4926">
                <a:tc>
                  <a:txBody>
                    <a:bodyPr/>
                    <a:lstStyle/>
                    <a:p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Events in Make in India Centre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06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number of speakers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anose="05000000000000000000" pitchFamily="2" charset="2"/>
                        <a:buNone/>
                      </a:pPr>
                      <a:r>
                        <a:rPr lang="en-GB" sz="3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1,245</a:t>
                      </a:r>
                      <a:endParaRPr lang="en-GB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06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Participants in events and seminars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 MIIC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65,500</a:t>
                      </a:r>
                      <a:endParaRPr lang="en-GB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851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7777" y="1227506"/>
            <a:ext cx="48013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2800" b="1" dirty="0">
                <a:latin typeface="Arial"/>
                <a:cs typeface="Arial"/>
              </a:rPr>
              <a:t>B2B / B2G / G2G </a:t>
            </a:r>
            <a:r>
              <a:rPr lang="en-GB" sz="2800" b="1" dirty="0" smtClean="0">
                <a:latin typeface="Arial"/>
                <a:cs typeface="Arial"/>
              </a:rPr>
              <a:t>Meetings</a:t>
            </a:r>
            <a:r>
              <a:rPr lang="en-US" sz="2650" b="1" kern="0" spc="70" dirty="0" smtClean="0">
                <a:latin typeface="Arial"/>
                <a:cs typeface="Arial"/>
              </a:rPr>
              <a:t>	</a:t>
            </a:r>
            <a:endParaRPr lang="en-US" sz="2650" b="1" kern="0" spc="70" dirty="0">
              <a:latin typeface="Arial"/>
              <a:cs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521707"/>
              </p:ext>
            </p:extLst>
          </p:nvPr>
        </p:nvGraphicFramePr>
        <p:xfrm>
          <a:off x="539748" y="2462211"/>
          <a:ext cx="7662864" cy="2760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5744"/>
                <a:gridCol w="1577120"/>
              </a:tblGrid>
              <a:tr h="92022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Business – to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</a:rPr>
                        <a:t> – Business </a:t>
                      </a:r>
                      <a:endParaRPr lang="en-US" sz="3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6,800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0221">
                <a:tc>
                  <a:txBody>
                    <a:bodyPr/>
                    <a:lstStyle/>
                    <a:p>
                      <a:r>
                        <a:rPr lang="en-US" sz="3200" b="0" dirty="0" smtClean="0"/>
                        <a:t>Business –</a:t>
                      </a:r>
                      <a:r>
                        <a:rPr lang="en-US" sz="3200" b="0" baseline="0" dirty="0" smtClean="0"/>
                        <a:t> to – Government</a:t>
                      </a:r>
                      <a:endParaRPr lang="en-US" sz="32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400" b="1" dirty="0" smtClean="0"/>
                        <a:t>1,400</a:t>
                      </a:r>
                      <a:endParaRPr lang="en-US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0221">
                <a:tc>
                  <a:txBody>
                    <a:bodyPr/>
                    <a:lstStyle/>
                    <a:p>
                      <a:r>
                        <a:rPr lang="en-US" sz="3200" b="0" dirty="0" smtClean="0"/>
                        <a:t>Government – to – Government</a:t>
                      </a:r>
                      <a:endParaRPr lang="en-US" sz="32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400" b="1" dirty="0" smtClean="0"/>
                        <a:t>45</a:t>
                      </a:r>
                      <a:endParaRPr lang="en-US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76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992" y="843508"/>
            <a:ext cx="8497824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kern="0" spc="70" dirty="0" smtClean="0">
                <a:latin typeface="Arial"/>
                <a:cs typeface="Arial"/>
              </a:rPr>
              <a:t> </a:t>
            </a:r>
            <a:r>
              <a:rPr lang="en-US" kern="0" spc="70" dirty="0">
                <a:latin typeface="Arial"/>
                <a:cs typeface="Arial"/>
              </a:rPr>
              <a:t>KEY DEALS DURING THE WEEK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kern="0" spc="70" dirty="0" smtClean="0">
                <a:latin typeface="Arial"/>
                <a:cs typeface="Arial"/>
              </a:rPr>
              <a:t>Sterlite </a:t>
            </a:r>
            <a:r>
              <a:rPr lang="en-US" b="1" kern="0" spc="70" dirty="0">
                <a:latin typeface="Arial"/>
                <a:cs typeface="Arial"/>
              </a:rPr>
              <a:t>Group company </a:t>
            </a:r>
            <a:r>
              <a:rPr lang="en-US" b="1" kern="0" spc="70" dirty="0" err="1">
                <a:latin typeface="Arial"/>
                <a:cs typeface="Arial"/>
              </a:rPr>
              <a:t>TwinStar</a:t>
            </a:r>
            <a:r>
              <a:rPr lang="en-US" b="1" kern="0" spc="70" dirty="0">
                <a:latin typeface="Arial"/>
                <a:cs typeface="Arial"/>
              </a:rPr>
              <a:t> Display Technologies </a:t>
            </a:r>
            <a:r>
              <a:rPr lang="en-US" kern="0" spc="70" dirty="0" smtClean="0">
                <a:latin typeface="Arial"/>
                <a:cs typeface="Arial"/>
              </a:rPr>
              <a:t>&amp; MIDC for LCD </a:t>
            </a:r>
            <a:r>
              <a:rPr lang="en-US" kern="0" spc="70" dirty="0">
                <a:latin typeface="Arial"/>
                <a:cs typeface="Arial"/>
              </a:rPr>
              <a:t>manufacturing unit in technical collaboration with </a:t>
            </a:r>
            <a:r>
              <a:rPr lang="en-US" kern="0" spc="70" dirty="0" err="1">
                <a:latin typeface="Arial"/>
                <a:cs typeface="Arial"/>
              </a:rPr>
              <a:t>Autron</a:t>
            </a:r>
            <a:r>
              <a:rPr lang="en-US" kern="0" spc="70" dirty="0">
                <a:latin typeface="Arial"/>
                <a:cs typeface="Arial"/>
              </a:rPr>
              <a:t> of Taiwan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kern="0" spc="70" dirty="0" smtClean="0">
                <a:latin typeface="Arial"/>
                <a:cs typeface="Arial"/>
              </a:rPr>
              <a:t>BAE </a:t>
            </a:r>
            <a:r>
              <a:rPr lang="en-US" b="1" kern="0" spc="70" dirty="0">
                <a:latin typeface="Arial"/>
                <a:cs typeface="Arial"/>
              </a:rPr>
              <a:t>Systems and Mahindra </a:t>
            </a:r>
            <a:r>
              <a:rPr lang="en-US" kern="0" spc="70" dirty="0">
                <a:latin typeface="Arial"/>
                <a:cs typeface="Arial"/>
              </a:rPr>
              <a:t>for assembling and testing of M777 </a:t>
            </a:r>
            <a:r>
              <a:rPr lang="en-US" kern="0" spc="70" dirty="0" smtClean="0">
                <a:latin typeface="Arial"/>
                <a:cs typeface="Arial"/>
              </a:rPr>
              <a:t>Howitzers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ORACLE’s USD 400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million investment in India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set up 9 incubation center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kern="0" spc="70" dirty="0" err="1" smtClean="0">
                <a:latin typeface="Arial"/>
                <a:cs typeface="Arial"/>
              </a:rPr>
              <a:t>Trivitron</a:t>
            </a:r>
            <a:r>
              <a:rPr lang="en-US" b="1" kern="0" spc="70" dirty="0" smtClean="0">
                <a:latin typeface="Arial"/>
                <a:cs typeface="Arial"/>
              </a:rPr>
              <a:t> </a:t>
            </a:r>
            <a:r>
              <a:rPr lang="en-US" kern="0" spc="70" dirty="0" smtClean="0">
                <a:latin typeface="Arial"/>
                <a:cs typeface="Arial"/>
              </a:rPr>
              <a:t>healthcare manufacturing unit in </a:t>
            </a:r>
            <a:r>
              <a:rPr lang="en-US" b="1" kern="0" spc="70" dirty="0" smtClean="0">
                <a:latin typeface="Arial"/>
                <a:cs typeface="Arial"/>
              </a:rPr>
              <a:t>Chennai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kern="0" spc="70" dirty="0" smtClean="0">
                <a:latin typeface="Arial"/>
                <a:cs typeface="Arial"/>
              </a:rPr>
              <a:t>Gujarat </a:t>
            </a:r>
            <a:r>
              <a:rPr lang="en-US" b="1" kern="0" spc="70" dirty="0">
                <a:latin typeface="Arial"/>
                <a:cs typeface="Arial"/>
              </a:rPr>
              <a:t>Government and Vestas </a:t>
            </a:r>
            <a:r>
              <a:rPr lang="en-US" kern="0" spc="70" dirty="0">
                <a:latin typeface="Arial"/>
                <a:cs typeface="Arial"/>
              </a:rPr>
              <a:t>(Denmark) </a:t>
            </a:r>
            <a:r>
              <a:rPr lang="en-US" kern="0" spc="70" dirty="0" smtClean="0">
                <a:latin typeface="Arial"/>
                <a:cs typeface="Arial"/>
              </a:rPr>
              <a:t>for </a:t>
            </a:r>
            <a:r>
              <a:rPr lang="en-US" kern="0" spc="70" dirty="0">
                <a:latin typeface="Arial"/>
                <a:cs typeface="Arial"/>
              </a:rPr>
              <a:t>wind mill blades </a:t>
            </a:r>
            <a:r>
              <a:rPr lang="en-US" kern="0" spc="70" dirty="0" smtClean="0">
                <a:latin typeface="Arial"/>
                <a:cs typeface="Arial"/>
              </a:rPr>
              <a:t>manufacturing </a:t>
            </a:r>
            <a:r>
              <a:rPr lang="en-US" kern="0" spc="70" dirty="0">
                <a:latin typeface="Arial"/>
                <a:cs typeface="Arial"/>
              </a:rPr>
              <a:t>unit at </a:t>
            </a:r>
            <a:r>
              <a:rPr lang="en-US" kern="0" spc="70" dirty="0" smtClean="0">
                <a:latin typeface="Arial"/>
                <a:cs typeface="Arial"/>
              </a:rPr>
              <a:t>Ahmedabad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Raymond Industries 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invest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1400 crore for manufacturing linen yarn and fabric facility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kern="0" spc="70" dirty="0">
              <a:latin typeface="Arial"/>
              <a:cs typeface="Arial"/>
            </a:endParaRP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kern="0" spc="7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041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34461" y="1108753"/>
            <a:ext cx="8600049" cy="48628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sz="2000" kern="0" spc="70" dirty="0" smtClean="0">
                <a:latin typeface="Arial"/>
                <a:cs typeface="Arial"/>
              </a:rPr>
              <a:t>KEY DEALS DURING THE WEEK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Mahindra &amp; Mahindra: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Investment –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8000 crores (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Nashik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6500 crores,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Chakan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1,500 crore)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kern="0" spc="70" dirty="0">
                <a:latin typeface="Arial" panose="020B0604020202020204" pitchFamily="34" charset="0"/>
                <a:cs typeface="Arial" panose="020B0604020202020204" pitchFamily="34" charset="0"/>
              </a:rPr>
              <a:t>Gujarat Government and Tar Kovacs Systems </a:t>
            </a:r>
            <a:r>
              <a:rPr lang="en-US" sz="2000" kern="0" spc="70" dirty="0">
                <a:latin typeface="Arial" panose="020B0604020202020204" pitchFamily="34" charset="0"/>
                <a:cs typeface="Arial" panose="020B0604020202020204" pitchFamily="34" charset="0"/>
              </a:rPr>
              <a:t>(France) for offshore platform to develop marine applications in </a:t>
            </a:r>
            <a:r>
              <a:rPr lang="en-US" sz="2000" kern="0" spc="70" dirty="0" smtClean="0">
                <a:latin typeface="Arial" panose="020B0604020202020204" pitchFamily="34" charset="0"/>
                <a:cs typeface="Arial" panose="020B0604020202020204" pitchFamily="34" charset="0"/>
              </a:rPr>
              <a:t>Gujarat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kern="0" spc="70" dirty="0">
                <a:latin typeface="Arial" panose="020B0604020202020204" pitchFamily="34" charset="0"/>
                <a:cs typeface="Arial" panose="020B0604020202020204" pitchFamily="34" charset="0"/>
              </a:rPr>
              <a:t>Tar Kovacs and Government of Karnataka </a:t>
            </a:r>
            <a:r>
              <a:rPr lang="en-US" sz="2000" kern="0" spc="70" dirty="0">
                <a:latin typeface="Arial" panose="020B0604020202020204" pitchFamily="34" charset="0"/>
                <a:cs typeface="Arial" panose="020B0604020202020204" pitchFamily="34" charset="0"/>
              </a:rPr>
              <a:t>for setting up ocean based renewable energy </a:t>
            </a:r>
            <a:r>
              <a:rPr lang="en-US" sz="2000" kern="0" spc="70" dirty="0" smtClean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kern="0" spc="70" dirty="0">
                <a:latin typeface="Arial" panose="020B0604020202020204" pitchFamily="34" charset="0"/>
                <a:cs typeface="Arial" panose="020B0604020202020204" pitchFamily="34" charset="0"/>
              </a:rPr>
              <a:t>Yes Bank and IREDA for financing of renewable power projects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Ascendas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| Investment: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4571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crore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| Employment: 1.09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Lakh</a:t>
            </a:r>
            <a:b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000" kern="0" spc="7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307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812" y="1252643"/>
            <a:ext cx="82296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sz="2000" kern="0" spc="70" dirty="0">
                <a:latin typeface="Arial"/>
                <a:cs typeface="Arial"/>
              </a:rPr>
              <a:t>KEY DEALS DURING THE WEEK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kern="0" spc="70" dirty="0">
                <a:latin typeface="Arial" panose="020B0604020202020204" pitchFamily="34" charset="0"/>
                <a:cs typeface="Arial" panose="020B0604020202020204" pitchFamily="34" charset="0"/>
              </a:rPr>
              <a:t>Mercedes </a:t>
            </a:r>
            <a:r>
              <a:rPr lang="en-US" sz="2000" kern="0" spc="70" dirty="0">
                <a:latin typeface="Arial" panose="020B0604020202020204" pitchFamily="34" charset="0"/>
                <a:cs typeface="Arial" panose="020B0604020202020204" pitchFamily="34" charset="0"/>
              </a:rPr>
              <a:t>| Investment: </a:t>
            </a:r>
            <a:r>
              <a:rPr lang="en-US" sz="2000" kern="0" spc="70" dirty="0" err="1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en-US" sz="2000" kern="0" spc="7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kern="0" spc="70" dirty="0" smtClean="0">
                <a:latin typeface="Arial" panose="020B0604020202020204" pitchFamily="34" charset="0"/>
                <a:cs typeface="Arial" panose="020B0604020202020204" pitchFamily="34" charset="0"/>
              </a:rPr>
              <a:t>1500 crore </a:t>
            </a:r>
            <a:r>
              <a:rPr lang="en-US" sz="2000" kern="0" spc="70" dirty="0">
                <a:latin typeface="Arial" panose="020B0604020202020204" pitchFamily="34" charset="0"/>
                <a:cs typeface="Arial" panose="020B0604020202020204" pitchFamily="34" charset="0"/>
              </a:rPr>
              <a:t>| Employment: 4270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kern="0" spc="70" dirty="0" err="1">
                <a:latin typeface="Arial" panose="020B0604020202020204" pitchFamily="34" charset="0"/>
                <a:cs typeface="Arial" panose="020B0604020202020204" pitchFamily="34" charset="0"/>
              </a:rPr>
              <a:t>Rashtriya</a:t>
            </a:r>
            <a:r>
              <a:rPr lang="en-US" sz="2000" b="1" kern="0" spc="70" dirty="0">
                <a:latin typeface="Arial" panose="020B0604020202020204" pitchFamily="34" charset="0"/>
                <a:cs typeface="Arial" panose="020B0604020202020204" pitchFamily="34" charset="0"/>
              </a:rPr>
              <a:t> Chemicals and Fertilizers </a:t>
            </a:r>
            <a:r>
              <a:rPr lang="en-US" sz="2000" kern="0" spc="70" dirty="0"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2000" kern="0" spc="70" dirty="0" smtClean="0">
                <a:latin typeface="Arial" panose="020B0604020202020204" pitchFamily="34" charset="0"/>
                <a:cs typeface="Arial" panose="020B0604020202020204" pitchFamily="34" charset="0"/>
              </a:rPr>
              <a:t>Investment</a:t>
            </a:r>
            <a:r>
              <a:rPr lang="en-US" sz="2000" kern="0" spc="7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kern="0" spc="70" dirty="0" err="1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en-US" sz="2000" kern="0" spc="70" dirty="0">
                <a:latin typeface="Arial" panose="020B0604020202020204" pitchFamily="34" charset="0"/>
                <a:cs typeface="Arial" panose="020B0604020202020204" pitchFamily="34" charset="0"/>
              </a:rPr>
              <a:t>. 6204 </a:t>
            </a:r>
            <a:r>
              <a:rPr lang="en-US" sz="2000" kern="0" spc="70" dirty="0" err="1"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en-US" sz="2000" kern="0" spc="70" dirty="0">
                <a:latin typeface="Arial" panose="020B0604020202020204" pitchFamily="34" charset="0"/>
                <a:cs typeface="Arial" panose="020B0604020202020204" pitchFamily="34" charset="0"/>
              </a:rPr>
              <a:t> | Employment: 140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kern="0" spc="70" dirty="0">
                <a:latin typeface="Arial" panose="020B0604020202020204" pitchFamily="34" charset="0"/>
                <a:cs typeface="Arial" panose="020B0604020202020204" pitchFamily="34" charset="0"/>
              </a:rPr>
              <a:t>Godrej Industries</a:t>
            </a:r>
            <a:r>
              <a:rPr lang="en-US" sz="2000" kern="0" spc="70" dirty="0">
                <a:latin typeface="Arial" panose="020B0604020202020204" pitchFamily="34" charset="0"/>
                <a:cs typeface="Arial" panose="020B0604020202020204" pitchFamily="34" charset="0"/>
              </a:rPr>
              <a:t>| Investment: </a:t>
            </a:r>
            <a:r>
              <a:rPr lang="en-US" sz="2000" kern="0" spc="70" dirty="0" err="1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en-US" sz="2000" kern="0" spc="70" dirty="0">
                <a:latin typeface="Arial" panose="020B0604020202020204" pitchFamily="34" charset="0"/>
                <a:cs typeface="Arial" panose="020B0604020202020204" pitchFamily="34" charset="0"/>
              </a:rPr>
              <a:t>. 3000 </a:t>
            </a:r>
            <a:r>
              <a:rPr lang="en-US" sz="2000" kern="0" spc="70" dirty="0" err="1"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en-US" sz="2000" kern="0" spc="70" dirty="0">
                <a:latin typeface="Arial" panose="020B0604020202020204" pitchFamily="34" charset="0"/>
                <a:cs typeface="Arial" panose="020B0604020202020204" pitchFamily="34" charset="0"/>
              </a:rPr>
              <a:t> | Employment: 2000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kern="0" spc="70" dirty="0">
                <a:latin typeface="Arial" panose="020B0604020202020204" pitchFamily="34" charset="0"/>
                <a:cs typeface="Arial" panose="020B0604020202020204" pitchFamily="34" charset="0"/>
              </a:rPr>
              <a:t>JSW Jaigarh Port Ltd </a:t>
            </a:r>
            <a:r>
              <a:rPr lang="en-US" sz="2000" kern="0" spc="70" dirty="0">
                <a:latin typeface="Arial" panose="020B0604020202020204" pitchFamily="34" charset="0"/>
                <a:cs typeface="Arial" panose="020B0604020202020204" pitchFamily="34" charset="0"/>
              </a:rPr>
              <a:t>| Investment: </a:t>
            </a:r>
            <a:r>
              <a:rPr lang="en-US" sz="2000" kern="0" spc="70" dirty="0" err="1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en-US" sz="2000" kern="0" spc="70" dirty="0">
                <a:latin typeface="Arial" panose="020B0604020202020204" pitchFamily="34" charset="0"/>
                <a:cs typeface="Arial" panose="020B0604020202020204" pitchFamily="34" charset="0"/>
              </a:rPr>
              <a:t>. 6000 crores | Employment: </a:t>
            </a:r>
            <a:r>
              <a:rPr lang="en-US" sz="2000" kern="0" spc="70" dirty="0" smtClean="0"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kern="0" spc="70" dirty="0" smtClean="0">
                <a:latin typeface="Arial" panose="020B0604020202020204" pitchFamily="34" charset="0"/>
                <a:cs typeface="Arial" panose="020B0604020202020204" pitchFamily="34" charset="0"/>
              </a:rPr>
              <a:t>CREDAI and MCHI </a:t>
            </a:r>
            <a:r>
              <a:rPr lang="en-US" sz="2000" kern="0" spc="70" dirty="0" smtClean="0">
                <a:latin typeface="Arial" panose="020B0604020202020204" pitchFamily="34" charset="0"/>
                <a:cs typeface="Arial" panose="020B0604020202020204" pitchFamily="34" charset="0"/>
              </a:rPr>
              <a:t>for 5.7 Lakh affordable homes with an investment of Rs.1.1 lakh  crore and 7.6 lakh jobs</a:t>
            </a:r>
            <a:endParaRPr lang="en-US" sz="2000" kern="0" spc="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4151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Table"/>
  <p:tag name="TABLEID" val="bef8f24a-92fb-48fe-8c41-50b80fe7229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Table"/>
  <p:tag name="TABLEID" val="bef8f24a-92fb-48fe-8c41-50b80fe7229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Table"/>
  <p:tag name="TABLEID" val="bef8f24a-92fb-48fe-8c41-50b80fe7229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Table"/>
  <p:tag name="TABLEID" val="bef8f24a-92fb-48fe-8c41-50b80fe7229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Table"/>
  <p:tag name="TABLEID" val="bef8f24a-92fb-48fe-8c41-50b80fe7229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Table"/>
  <p:tag name="TABLEID" val="bef8f24a-92fb-48fe-8c41-50b80fe7229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967</Words>
  <Application>Microsoft Office PowerPoint</Application>
  <PresentationFormat>On-screen Show (4:3)</PresentationFormat>
  <Paragraphs>164</Paragraphs>
  <Slides>18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Agency FB</vt:lpstr>
      <vt:lpstr>Arial</vt:lpstr>
      <vt:lpstr>Calibri</vt:lpstr>
      <vt:lpstr>Wingdings</vt:lpstr>
      <vt:lpstr>Office Theme</vt:lpstr>
      <vt:lpstr>think-cell Slide</vt:lpstr>
      <vt:lpstr>PowerPoint Presentation</vt:lpstr>
      <vt:lpstr>The biggest showcase of  India’s manufacturing prowess</vt:lpstr>
      <vt:lpstr>PowerPoint Presentation</vt:lpstr>
      <vt:lpstr>Participation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sunil singh</dc:creator>
  <cp:lastModifiedBy>Svetlana Vladimirovna Samodurova</cp:lastModifiedBy>
  <cp:revision>60</cp:revision>
  <dcterms:created xsi:type="dcterms:W3CDTF">2016-02-17T12:24:11Z</dcterms:created>
  <dcterms:modified xsi:type="dcterms:W3CDTF">2016-02-22T14:05:42Z</dcterms:modified>
</cp:coreProperties>
</file>